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UD デジタル 教科書体 NK"/>
                <a:cs typeface="UD デジタル 教科書体 N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UD デジタル 教科書体 NK"/>
                <a:cs typeface="UD デジタル 教科書体 N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UD デジタル 教科書体 NK"/>
                <a:cs typeface="UD デジタル 教科書体 N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UD デジタル 教科書体 NK"/>
                <a:cs typeface="UD デジタル 教科書体 N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02328" y="763015"/>
            <a:ext cx="1682114" cy="422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UD デジタル 教科書体 NK"/>
                <a:cs typeface="UD デジタル 教科書体 NK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50914" y="295649"/>
            <a:ext cx="464820" cy="204470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wrap="square" lIns="0" tIns="10795" rIns="0" bIns="0" rtlCol="0" vert="horz">
            <a:spAutoFit/>
          </a:bodyPr>
          <a:lstStyle/>
          <a:p>
            <a:pPr marL="52705">
              <a:lnSpc>
                <a:spcPct val="100000"/>
              </a:lnSpc>
              <a:spcBef>
                <a:spcPts val="85"/>
              </a:spcBef>
            </a:pPr>
            <a:r>
              <a:rPr dirty="0" sz="1100" spc="-20">
                <a:latin typeface="UD デジタル 教科書体 NK"/>
                <a:cs typeface="UD デジタル 教科書体 NK"/>
              </a:rPr>
              <a:t>様式 </a:t>
            </a:r>
            <a:r>
              <a:rPr dirty="0" sz="1100" spc="-50">
                <a:latin typeface="UD デジタル 教科書体 NK"/>
                <a:cs typeface="UD デジタル 教科書体 NK"/>
              </a:rPr>
              <a:t>2</a:t>
            </a:r>
            <a:endParaRPr sz="1100">
              <a:latin typeface="UD デジタル 教科書体 NK"/>
              <a:cs typeface="UD デジタル 教科書体 NK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372092" y="554228"/>
            <a:ext cx="72580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>
                <a:latin typeface="UD デジタル 教科書体 NK"/>
                <a:cs typeface="UD デジタル 教科書体 NK"/>
              </a:rPr>
              <a:t>（</a:t>
            </a:r>
            <a:r>
              <a:rPr dirty="0" sz="1050" spc="-15">
                <a:latin typeface="UD デジタル 教科書体 NK"/>
                <a:cs typeface="UD デジタル 教科書体 NK"/>
              </a:rPr>
              <a:t>理工学部</a:t>
            </a:r>
            <a:r>
              <a:rPr dirty="0" sz="1050" spc="-795">
                <a:latin typeface="UD デジタル 教科書体 NK"/>
                <a:cs typeface="UD デジタル 教科書体 NK"/>
              </a:rPr>
              <a:t>）</a:t>
            </a:r>
            <a:endParaRPr sz="1050">
              <a:latin typeface="UD デジタル 教科書体 NK"/>
              <a:cs typeface="UD デジタル 教科書体 NK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90"/>
              <a:t>審 査 資 料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589280" y="2256536"/>
            <a:ext cx="684657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>
                <a:latin typeface="UD デジタル 教科書体 NK"/>
                <a:cs typeface="UD デジタル 教科書体 NK"/>
              </a:rPr>
              <a:t>＊【募集学部・学科・専攻・コースおよび人員】において、コースがない場合は、記</a:t>
            </a:r>
            <a:r>
              <a:rPr dirty="0" sz="1400" spc="-890">
                <a:latin typeface="UD デジタル 教科書体 NK"/>
                <a:cs typeface="UD デジタル 教科書体 NK"/>
              </a:rPr>
              <a:t>入</a:t>
            </a:r>
            <a:r>
              <a:rPr dirty="0" sz="1400">
                <a:latin typeface="UD デジタル 教科書体 NK"/>
                <a:cs typeface="UD デジタル 教科書体 NK"/>
              </a:rPr>
              <a:t> </a:t>
            </a:r>
            <a:r>
              <a:rPr dirty="0" sz="1400" spc="-30">
                <a:latin typeface="UD デジタル 教科書体 NK"/>
                <a:cs typeface="UD デジタル 教科書体 NK"/>
              </a:rPr>
              <a:t>不要です。</a:t>
            </a:r>
            <a:endParaRPr sz="1400">
              <a:latin typeface="UD デジタル 教科書体 NK"/>
              <a:cs typeface="UD デジタル 教科書体 NK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55168" y="4532349"/>
            <a:ext cx="9403715" cy="254063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dirty="0" sz="1400" spc="-25">
                <a:latin typeface="UD デジタル 教科書体 NK"/>
                <a:cs typeface="UD デジタル 教科書体 NK"/>
              </a:rPr>
              <a:t>自己紹介、志望理由、活動報告を以下の点に留意し、パソコンを利用してＡ４用紙 </a:t>
            </a:r>
            <a:r>
              <a:rPr dirty="0" sz="1400" spc="-30" b="1">
                <a:latin typeface="UD デジタル 教科書体 NK"/>
                <a:cs typeface="UD デジタル 教科書体 NK"/>
              </a:rPr>
              <a:t>10</a:t>
            </a:r>
            <a:r>
              <a:rPr dirty="0" sz="1400" spc="-25" b="1">
                <a:latin typeface="UD デジタル 教科書体 NK"/>
                <a:cs typeface="UD デジタル 教科書体 NK"/>
              </a:rPr>
              <a:t> 枚以内</a:t>
            </a:r>
            <a:r>
              <a:rPr dirty="0" sz="1400" spc="-25">
                <a:latin typeface="UD デジタル 教科書体 NK"/>
                <a:cs typeface="UD デジタル 教科書体 NK"/>
              </a:rPr>
              <a:t>で作成してください。</a:t>
            </a:r>
            <a:endParaRPr sz="1400">
              <a:latin typeface="UD デジタル 教科書体 NK"/>
              <a:cs typeface="UD デジタル 教科書体 NK"/>
            </a:endParaRPr>
          </a:p>
          <a:p>
            <a:pPr marL="146685">
              <a:lnSpc>
                <a:spcPct val="100000"/>
              </a:lnSpc>
              <a:spcBef>
                <a:spcPts val="120"/>
              </a:spcBef>
            </a:pPr>
            <a:r>
              <a:rPr dirty="0" sz="1400">
                <a:latin typeface="UD デジタル 教科書体 NK"/>
                <a:cs typeface="UD デジタル 教科書体 NK"/>
              </a:rPr>
              <a:t>（</a:t>
            </a:r>
            <a:r>
              <a:rPr dirty="0" sz="1400" spc="-25">
                <a:latin typeface="UD デジタル 教科書体 NK"/>
                <a:cs typeface="UD デジタル 教科書体 NK"/>
              </a:rPr>
              <a:t>この資料から、志願度の高さや学科・コース選択にミスマッチがないかも確認します。</a:t>
            </a:r>
            <a:r>
              <a:rPr dirty="0" sz="1400" spc="-50">
                <a:latin typeface="UD デジタル 教科書体 NK"/>
                <a:cs typeface="UD デジタル 教科書体 NK"/>
              </a:rPr>
              <a:t>）</a:t>
            </a:r>
            <a:endParaRPr sz="1400">
              <a:latin typeface="UD デジタル 教科書体 NK"/>
              <a:cs typeface="UD デジタル 教科書体 NK"/>
            </a:endParaRPr>
          </a:p>
          <a:p>
            <a:pPr marL="146685">
              <a:lnSpc>
                <a:spcPct val="100000"/>
              </a:lnSpc>
              <a:spcBef>
                <a:spcPts val="1019"/>
              </a:spcBef>
            </a:pPr>
            <a:r>
              <a:rPr dirty="0" sz="1400" spc="-30">
                <a:latin typeface="UD デジタル 教科書体 NK"/>
                <a:cs typeface="UD デジタル 教科書体 NK"/>
              </a:rPr>
              <a:t>①  自己紹介：自己ＰＲをこれまでの学習、活動経歴、資格取得などを含めて記述してください。</a:t>
            </a:r>
            <a:endParaRPr sz="1400">
              <a:latin typeface="UD デジタル 教科書体 NK"/>
              <a:cs typeface="UD デジタル 教科書体 NK"/>
            </a:endParaRPr>
          </a:p>
          <a:p>
            <a:pPr marL="413384" marR="5080" indent="-267335">
              <a:lnSpc>
                <a:spcPct val="107100"/>
              </a:lnSpc>
              <a:spcBef>
                <a:spcPts val="900"/>
              </a:spcBef>
            </a:pPr>
            <a:r>
              <a:rPr dirty="0" sz="1400" spc="-20">
                <a:latin typeface="UD デジタル 教科書体 NK"/>
                <a:cs typeface="UD デジタル 教科書体 NK"/>
              </a:rPr>
              <a:t>② 志望理由：出願する学科・コースを志望する理由を「大学入学後の学修意欲」や「自己の将来像や目標」なども</a:t>
            </a:r>
            <a:r>
              <a:rPr dirty="0" sz="1400" spc="-1315">
                <a:latin typeface="UD デジタル 教科書体 NK"/>
                <a:cs typeface="UD デジタル 教科書体 NK"/>
              </a:rPr>
              <a:t>含</a:t>
            </a:r>
            <a:r>
              <a:rPr dirty="0" sz="1400" spc="-25">
                <a:latin typeface="UD デジタル 教科書体 NK"/>
                <a:cs typeface="UD デジタル 教科書体 NK"/>
              </a:rPr>
              <a:t>めて記述してください。</a:t>
            </a:r>
            <a:endParaRPr sz="1400">
              <a:latin typeface="UD デジタル 教科書体 NK"/>
              <a:cs typeface="UD デジタル 教科書体 NK"/>
            </a:endParaRPr>
          </a:p>
          <a:p>
            <a:pPr marL="413384" marR="54610" indent="-267335">
              <a:lnSpc>
                <a:spcPct val="107100"/>
              </a:lnSpc>
              <a:spcBef>
                <a:spcPts val="900"/>
              </a:spcBef>
            </a:pPr>
            <a:r>
              <a:rPr dirty="0" sz="1400" spc="-25">
                <a:latin typeface="UD デジタル 教科書体 NK"/>
                <a:cs typeface="UD デジタル 教科書体 NK"/>
              </a:rPr>
              <a:t>③ 活動報告：出願する学科・コースに関連して、積極的に取り組んだ探求学習や課題研究などの発表成果・実績に</a:t>
            </a:r>
            <a:r>
              <a:rPr dirty="0" sz="1400" spc="-30">
                <a:latin typeface="UD デジタル 教科書体 NK"/>
                <a:cs typeface="UD デジタル 教科書体 NK"/>
              </a:rPr>
              <a:t>ついて、図や写真を挿入するなど工夫して記述してください。</a:t>
            </a:r>
            <a:endParaRPr sz="1400">
              <a:latin typeface="UD デジタル 教科書体 NK"/>
              <a:cs typeface="UD デジタル 教科書体 NK"/>
            </a:endParaRPr>
          </a:p>
          <a:p>
            <a:pPr marL="146685">
              <a:lnSpc>
                <a:spcPct val="100000"/>
              </a:lnSpc>
              <a:spcBef>
                <a:spcPts val="1019"/>
              </a:spcBef>
            </a:pPr>
            <a:r>
              <a:rPr dirty="0" sz="1400" spc="-25">
                <a:latin typeface="UD デジタル 教科書体 NK"/>
                <a:cs typeface="UD デジタル 教科書体 NK"/>
              </a:rPr>
              <a:t>なお、この資料は、第１次審査に合格した後の第２次審査でプレゼンテーションが課されている場合に使用しても構</a:t>
            </a:r>
            <a:r>
              <a:rPr dirty="0" sz="1400" spc="-1335">
                <a:latin typeface="UD デジタル 教科書体 NK"/>
                <a:cs typeface="UD デジタル 教科書体 NK"/>
              </a:rPr>
              <a:t>い</a:t>
            </a:r>
            <a:r>
              <a:rPr dirty="0" sz="1400" spc="-30">
                <a:latin typeface="UD デジタル 教科書体 NK"/>
                <a:cs typeface="UD デジタル 教科書体 NK"/>
              </a:rPr>
              <a:t>ません。</a:t>
            </a:r>
            <a:endParaRPr sz="1400">
              <a:latin typeface="UD デジタル 教科書体 NK"/>
              <a:cs typeface="UD デジタル 教科書体 NK"/>
            </a:endParaRPr>
          </a:p>
          <a:p>
            <a:pPr marL="146685">
              <a:lnSpc>
                <a:spcPct val="100000"/>
              </a:lnSpc>
              <a:spcBef>
                <a:spcPts val="120"/>
              </a:spcBef>
            </a:pPr>
            <a:r>
              <a:rPr dirty="0" sz="1400">
                <a:latin typeface="UD デジタル 教科書体 NK"/>
                <a:cs typeface="UD デジタル 教科書体 NK"/>
              </a:rPr>
              <a:t>（</a:t>
            </a:r>
            <a:r>
              <a:rPr dirty="0" sz="1400" spc="-25">
                <a:latin typeface="UD デジタル 教科書体 NK"/>
                <a:cs typeface="UD デジタル 教科書体 NK"/>
              </a:rPr>
              <a:t>プレゼンテーションの時間を満足するための資料の増減を認めます。</a:t>
            </a:r>
            <a:r>
              <a:rPr dirty="0" sz="1400" spc="-50">
                <a:latin typeface="UD デジタル 教科書体 NK"/>
                <a:cs typeface="UD デジタル 教科書体 NK"/>
              </a:rPr>
              <a:t>）</a:t>
            </a:r>
            <a:endParaRPr sz="1400">
              <a:latin typeface="UD デジタル 教科書体 NK"/>
              <a:cs typeface="UD デジタル 教科書体 NK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47693" y="1481315"/>
          <a:ext cx="9284335" cy="642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93365"/>
                <a:gridCol w="3204844"/>
                <a:gridCol w="3203575"/>
              </a:tblGrid>
              <a:tr h="64262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600" spc="-35">
                          <a:latin typeface="UD デジタル 教科書体 NK"/>
                          <a:cs typeface="UD デジタル 教科書体 NK"/>
                        </a:rPr>
                        <a:t>志望学部</a:t>
                      </a:r>
                      <a:endParaRPr sz="1600">
                        <a:latin typeface="UD デジタル 教科書体 NK"/>
                        <a:cs typeface="UD デジタル 教科書体 NK"/>
                      </a:endParaRPr>
                    </a:p>
                    <a:p>
                      <a:pPr marL="1074420">
                        <a:lnSpc>
                          <a:spcPct val="100000"/>
                        </a:lnSpc>
                        <a:spcBef>
                          <a:spcPts val="490"/>
                        </a:spcBef>
                        <a:tabLst>
                          <a:tab pos="1786255" algn="l"/>
                        </a:tabLst>
                      </a:pPr>
                      <a:r>
                        <a:rPr dirty="0" sz="1600" spc="-25">
                          <a:latin typeface="UD デジタル 教科書体 NK"/>
                          <a:cs typeface="UD デジタル 教科書体 NK"/>
                        </a:rPr>
                        <a:t>理</a:t>
                      </a:r>
                      <a:r>
                        <a:rPr dirty="0" sz="1600" spc="-50">
                          <a:latin typeface="UD デジタル 教科書体 NK"/>
                          <a:cs typeface="UD デジタル 教科書体 NK"/>
                        </a:rPr>
                        <a:t>工</a:t>
                      </a:r>
                      <a:r>
                        <a:rPr dirty="0" sz="1600">
                          <a:latin typeface="UD デジタル 教科書体 NK"/>
                          <a:cs typeface="UD デジタル 教科書体 NK"/>
                        </a:rPr>
                        <a:t>	</a:t>
                      </a:r>
                      <a:r>
                        <a:rPr dirty="0" sz="1600" spc="-40">
                          <a:latin typeface="UD デジタル 教科書体 NK"/>
                          <a:cs typeface="UD デジタル 教科書体 NK"/>
                        </a:rPr>
                        <a:t>学</a:t>
                      </a:r>
                      <a:r>
                        <a:rPr dirty="0" sz="1600" spc="-50">
                          <a:latin typeface="UD デジタル 教科書体 NK"/>
                          <a:cs typeface="UD デジタル 教科書体 NK"/>
                        </a:rPr>
                        <a:t>部</a:t>
                      </a:r>
                      <a:endParaRPr sz="1600">
                        <a:latin typeface="UD デジタル 教科書体 NK"/>
                        <a:cs typeface="UD デジタル 教科書体 NK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1600" spc="-35">
                          <a:latin typeface="UD デジタル 教科書体 NK"/>
                          <a:cs typeface="UD デジタル 教科書体 NK"/>
                        </a:rPr>
                        <a:t>志望学科</a:t>
                      </a:r>
                      <a:endParaRPr sz="1600">
                        <a:latin typeface="UD デジタル 教科書体 NK"/>
                        <a:cs typeface="UD デジタル 教科書体 NK"/>
                      </a:endParaRPr>
                    </a:p>
                    <a:p>
                      <a:pPr marL="269748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1600" spc="-40">
                          <a:latin typeface="UD デジタル 教科書体 NK"/>
                          <a:cs typeface="UD デジタル 教科書体 NK"/>
                        </a:rPr>
                        <a:t>学科</a:t>
                      </a:r>
                      <a:endParaRPr sz="1600">
                        <a:latin typeface="UD デジタル 教科書体 NK"/>
                        <a:cs typeface="UD デジタル 教科書体 NK"/>
                      </a:endParaRPr>
                    </a:p>
                  </a:txBody>
                  <a:tcPr marL="0" marR="0" marB="0" marT="254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r" marR="95250">
                        <a:lnSpc>
                          <a:spcPct val="100000"/>
                        </a:lnSpc>
                      </a:pPr>
                      <a:r>
                        <a:rPr dirty="0" sz="1600" spc="-40">
                          <a:latin typeface="UD デジタル 教科書体 NK"/>
                          <a:cs typeface="UD デジタル 教科書体 NK"/>
                        </a:rPr>
                        <a:t>コース</a:t>
                      </a:r>
                      <a:endParaRPr sz="1600">
                        <a:latin typeface="UD デジタル 教科書体 NK"/>
                        <a:cs typeface="UD デジタル 教科書体 NK"/>
                      </a:endParaRPr>
                    </a:p>
                  </a:txBody>
                  <a:tcPr marL="0" marR="0" marB="0" marT="977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47700" y="3104375"/>
          <a:ext cx="6830695" cy="10782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07110"/>
                <a:gridCol w="2870835"/>
                <a:gridCol w="2869564"/>
              </a:tblGrid>
              <a:tr h="539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dirty="0" sz="1600" spc="-35">
                          <a:latin typeface="UD デジタル 教科書体 NK"/>
                          <a:cs typeface="UD デジタル 教科書体 NK"/>
                        </a:rPr>
                        <a:t>フリガナ</a:t>
                      </a:r>
                      <a:endParaRPr sz="1600">
                        <a:latin typeface="UD デジタル 教科書体 NK"/>
                        <a:cs typeface="UD デジタル 教科書体 NK"/>
                      </a:endParaRPr>
                    </a:p>
                  </a:txBody>
                  <a:tcPr marL="0" marR="0" marB="0" marT="127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ash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ysDash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9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dirty="0" sz="1600" spc="-35">
                          <a:latin typeface="UD デジタル 教科書体 NK"/>
                          <a:cs typeface="UD デジタル 教科書体 NK"/>
                        </a:rPr>
                        <a:t>志願者名</a:t>
                      </a:r>
                      <a:endParaRPr sz="1600">
                        <a:latin typeface="UD デジタル 教科書体 NK"/>
                        <a:cs typeface="UD デジタル 教科書体 NK"/>
                      </a:endParaRPr>
                    </a:p>
                  </a:txBody>
                  <a:tcPr marL="0" marR="0" marB="0" marT="127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ash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ysDash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Company/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sakurai ryuutarou</dc:creator>
  <dc:description/>
  <dcterms:created xsi:type="dcterms:W3CDTF">2025-07-07T05:45:52Z</dcterms:created>
  <dcterms:modified xsi:type="dcterms:W3CDTF">2025-07-07T05:45:52Z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2025-07-07T00:00:00Z</vt:filetime>
  </property>
  <property fmtid="{D5CDD505-2E9C-101B-9397-08002B2CF9AE}" pid="3" name="Creator">
    <vt:lpwstr>Word 用 Acrobat PDFMaker 25</vt:lpwstr>
  </property>
  <property fmtid="{D5CDD505-2E9C-101B-9397-08002B2CF9AE}" pid="4" name="LastSaved">
    <vt:filetime>2025-07-07T00:00:00Z</vt:filetime>
  </property>
  <property fmtid="{D5CDD505-2E9C-101B-9397-08002B2CF9AE}" pid="5" name="Producer">
    <vt:lpwstr>Adobe PDF Library 25.1.51</vt:lpwstr>
  </property>
  <property fmtid="{D5CDD505-2E9C-101B-9397-08002B2CF9AE}" pid="6" name="SourceModified">
    <vt:lpwstr>D:20250704082325</vt:lpwstr>
  </property>
</Properties>
</file>